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71" r:id="rId13"/>
    <p:sldId id="285" r:id="rId14"/>
    <p:sldId id="279" r:id="rId15"/>
    <p:sldId id="305" r:id="rId16"/>
    <p:sldId id="292" r:id="rId17"/>
    <p:sldId id="297" r:id="rId18"/>
    <p:sldId id="299" r:id="rId19"/>
    <p:sldId id="300" r:id="rId20"/>
    <p:sldId id="304" r:id="rId21"/>
    <p:sldId id="286" r:id="rId22"/>
    <p:sldId id="269" r:id="rId23"/>
    <p:sldId id="272" r:id="rId24"/>
    <p:sldId id="274" r:id="rId25"/>
    <p:sldId id="275" r:id="rId26"/>
    <p:sldId id="301" r:id="rId27"/>
    <p:sldId id="302" r:id="rId28"/>
    <p:sldId id="303" r:id="rId29"/>
    <p:sldId id="291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Wide &amp; Deep</c:v>
                </c:pt>
                <c:pt idx="1">
                  <c:v>CIFAKE Paper</c:v>
                </c:pt>
                <c:pt idx="2">
                  <c:v>Alpha</c:v>
                </c:pt>
                <c:pt idx="3">
                  <c:v>Beta</c:v>
                </c:pt>
                <c:pt idx="4">
                  <c:v>Gamma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0.82179999999999997</c:v>
                </c:pt>
                <c:pt idx="1">
                  <c:v>0.92979999999999996</c:v>
                </c:pt>
                <c:pt idx="2">
                  <c:v>0.93120000000000003</c:v>
                </c:pt>
                <c:pt idx="3">
                  <c:v>0.94199999999999995</c:v>
                </c:pt>
                <c:pt idx="4">
                  <c:v>0.94469999999999998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B4-4CD1-8B8B-7454D09DF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010543"/>
        <c:axId val="151774015"/>
      </c:barChart>
      <c:catAx>
        <c:axId val="9001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774015"/>
        <c:crosses val="autoZero"/>
        <c:auto val="1"/>
        <c:lblAlgn val="ctr"/>
        <c:lblOffset val="100"/>
        <c:noMultiLvlLbl val="0"/>
      </c:catAx>
      <c:valAx>
        <c:axId val="15177401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010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CIFAKE Paper</c:v>
                </c:pt>
                <c:pt idx="1">
                  <c:v>Alpha</c:v>
                </c:pt>
                <c:pt idx="2">
                  <c:v>Beta</c:v>
                </c:pt>
                <c:pt idx="3">
                  <c:v>Gamma</c:v>
                </c:pt>
                <c:pt idx="4">
                  <c:v>Delta</c:v>
                </c:pt>
                <c:pt idx="5">
                  <c:v>Epsilon</c:v>
                </c:pt>
                <c:pt idx="6">
                  <c:v>Zeta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0.92979999999999996</c:v>
                </c:pt>
                <c:pt idx="1">
                  <c:v>0.93120000000000003</c:v>
                </c:pt>
                <c:pt idx="2">
                  <c:v>0.94199999999999995</c:v>
                </c:pt>
                <c:pt idx="3">
                  <c:v>0.94469999999999998</c:v>
                </c:pt>
                <c:pt idx="4">
                  <c:v>0.87119999999999997</c:v>
                </c:pt>
                <c:pt idx="5">
                  <c:v>0.90439999999999998</c:v>
                </c:pt>
                <c:pt idx="6">
                  <c:v>0.80989999999999995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B4-4CD1-8B8B-7454D09DF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010543"/>
        <c:axId val="151774015"/>
      </c:barChart>
      <c:catAx>
        <c:axId val="9001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774015"/>
        <c:crosses val="autoZero"/>
        <c:auto val="1"/>
        <c:lblAlgn val="ctr"/>
        <c:lblOffset val="100"/>
        <c:noMultiLvlLbl val="0"/>
      </c:catAx>
      <c:valAx>
        <c:axId val="15177401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010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B6481-B68A-42C7-A555-FC37767822B9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53169-E594-4A0B-BAEA-98573D248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4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483D-01DF-4342-B66D-902079B4DB51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Diffusion Models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65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0FB37-CE2F-4AA7-95CA-60715F30A91C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Diffusion Models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0F32-02CF-4F13-8160-50EFED8176A0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Diffusion Models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53E9-15CF-4D47-9057-824CE50577D0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Diffusion Models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5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E820-FC3E-4255-B89D-3D4ABD24D454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Diffusion Models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92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E6D4-5227-459C-8674-59C242B1C9D3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Diffusion Models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0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9ADF-2013-4F10-A9C4-F27395B0A55C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Diffusion Models for Machine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9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E36D-DCA3-43FA-8AAA-F46EE67CCCFA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Diffusion Models for 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40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1880-8AAD-469D-9E3F-16E9CBF06936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An Introduction to Diffusion Models for Machine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B2ABA8F-DA40-409F-B24B-0CD25E637CBF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An Introduction to Diffusion Models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2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76AE-5A16-4371-B86D-C50AF8884317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Introduction to Diffusion Models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0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BDF646-97A5-4DA7-AEA2-8DFD4464A6E8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An Introduction to Diffusion Models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6A4628-F5D2-439A-BA11-5FC4D864CE0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1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49A2-E3BC-E189-0BD6-0749ED2E13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Seeing is Believing?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ED434-9076-1862-C2D5-B304615E2E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Detecting Authentic Images in the Age of Generative AI</a:t>
            </a:r>
          </a:p>
        </p:txBody>
      </p:sp>
    </p:spTree>
    <p:extLst>
      <p:ext uri="{BB962C8B-B14F-4D97-AF65-F5344CB8AC3E}">
        <p14:creationId xmlns:p14="http://schemas.microsoft.com/office/powerpoint/2010/main" val="245108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2CE2-C7D5-D730-7F95-ABAE1D5F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Scope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516433-5689-C24C-8218-3D08D14103A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49364961"/>
              </p:ext>
            </p:extLst>
          </p:nvPr>
        </p:nvGraphicFramePr>
        <p:xfrm>
          <a:off x="452927" y="1846263"/>
          <a:ext cx="11297541" cy="4409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847">
                  <a:extLst>
                    <a:ext uri="{9D8B030D-6E8A-4147-A177-3AD203B41FA5}">
                      <a16:colId xmlns:a16="http://schemas.microsoft.com/office/drawing/2014/main" val="1106103712"/>
                    </a:ext>
                  </a:extLst>
                </a:gridCol>
                <a:gridCol w="3765847">
                  <a:extLst>
                    <a:ext uri="{9D8B030D-6E8A-4147-A177-3AD203B41FA5}">
                      <a16:colId xmlns:a16="http://schemas.microsoft.com/office/drawing/2014/main" val="361040551"/>
                    </a:ext>
                  </a:extLst>
                </a:gridCol>
                <a:gridCol w="3765847">
                  <a:extLst>
                    <a:ext uri="{9D8B030D-6E8A-4147-A177-3AD203B41FA5}">
                      <a16:colId xmlns:a16="http://schemas.microsoft.com/office/drawing/2014/main" val="3773779800"/>
                    </a:ext>
                  </a:extLst>
                </a:gridCol>
              </a:tblGrid>
              <a:tr h="446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Topology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297279"/>
                  </a:ext>
                </a:extLst>
              </a:tr>
              <a:tr h="446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 penalty, </a:t>
                      </a:r>
                      <a:r>
                        <a:rPr lang="en-US" dirty="0" err="1"/>
                        <a:t>lbfgs</a:t>
                      </a:r>
                      <a:r>
                        <a:rPr lang="en-US" dirty="0"/>
                        <a:t> solver, 100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70494"/>
                  </a:ext>
                </a:extLst>
              </a:tr>
              <a:tr h="446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estimators, Gini impurity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56700"/>
                  </a:ext>
                </a:extLst>
              </a:tr>
              <a:tr h="446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Boosting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estimators, log loss, 0.1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48086"/>
                  </a:ext>
                </a:extLst>
              </a:tr>
              <a:tr h="44698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estimators, max depth 6, 0.3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88447"/>
                  </a:ext>
                </a:extLst>
              </a:tr>
              <a:tr h="446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 Forward 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 solver, max </a:t>
                      </a:r>
                      <a:r>
                        <a:rPr lang="en-US" dirty="0" err="1"/>
                        <a:t>iter</a:t>
                      </a:r>
                      <a:r>
                        <a:rPr lang="en-US" dirty="0"/>
                        <a:t> 3000, 0.001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| 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 | 32 | 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 | 1 | Sigmoid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714689"/>
                  </a:ext>
                </a:extLst>
              </a:tr>
              <a:tr h="44698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Keras</a:t>
                      </a:r>
                      <a:r>
                        <a:rPr lang="en-US" dirty="0"/>
                        <a:t> Feed 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 solver, early stopping, 0.001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 | 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 | DO | 32 | 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 | 1 | Sigmoid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500095"/>
                  </a:ext>
                </a:extLst>
              </a:tr>
              <a:tr h="446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Wide &amp; Deep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Adam solver, early stopping, 0.001 LR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 (64 | 64:32) | 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| DO | 32 | 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 | DO | 1 | Sigmoid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54226"/>
                  </a:ext>
                </a:extLst>
              </a:tr>
              <a:tr h="446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 solver, 0.02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TF (3), Attention TF (2), Dense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84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11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361A-E31C-52D6-B653-1877614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Performance Report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260D1A-BCB9-662A-73EC-F635523BCF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08002574"/>
              </p:ext>
            </p:extLst>
          </p:nvPr>
        </p:nvGraphicFramePr>
        <p:xfrm>
          <a:off x="1096963" y="1846263"/>
          <a:ext cx="4938708" cy="3751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118">
                  <a:extLst>
                    <a:ext uri="{9D8B030D-6E8A-4147-A177-3AD203B41FA5}">
                      <a16:colId xmlns:a16="http://schemas.microsoft.com/office/drawing/2014/main" val="2337529657"/>
                    </a:ext>
                  </a:extLst>
                </a:gridCol>
                <a:gridCol w="823118">
                  <a:extLst>
                    <a:ext uri="{9D8B030D-6E8A-4147-A177-3AD203B41FA5}">
                      <a16:colId xmlns:a16="http://schemas.microsoft.com/office/drawing/2014/main" val="1445423594"/>
                    </a:ext>
                  </a:extLst>
                </a:gridCol>
                <a:gridCol w="823118">
                  <a:extLst>
                    <a:ext uri="{9D8B030D-6E8A-4147-A177-3AD203B41FA5}">
                      <a16:colId xmlns:a16="http://schemas.microsoft.com/office/drawing/2014/main" val="271214617"/>
                    </a:ext>
                  </a:extLst>
                </a:gridCol>
                <a:gridCol w="823118">
                  <a:extLst>
                    <a:ext uri="{9D8B030D-6E8A-4147-A177-3AD203B41FA5}">
                      <a16:colId xmlns:a16="http://schemas.microsoft.com/office/drawing/2014/main" val="2488797048"/>
                    </a:ext>
                  </a:extLst>
                </a:gridCol>
                <a:gridCol w="823118">
                  <a:extLst>
                    <a:ext uri="{9D8B030D-6E8A-4147-A177-3AD203B41FA5}">
                      <a16:colId xmlns:a16="http://schemas.microsoft.com/office/drawing/2014/main" val="1272066239"/>
                    </a:ext>
                  </a:extLst>
                </a:gridCol>
                <a:gridCol w="823118">
                  <a:extLst>
                    <a:ext uri="{9D8B030D-6E8A-4147-A177-3AD203B41FA5}">
                      <a16:colId xmlns:a16="http://schemas.microsoft.com/office/drawing/2014/main" val="3568306835"/>
                    </a:ext>
                  </a:extLst>
                </a:gridCol>
              </a:tblGrid>
              <a:tr h="416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043"/>
                  </a:ext>
                </a:extLst>
              </a:tr>
              <a:tr h="4168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0.6483</a:t>
                      </a:r>
                    </a:p>
                    <a:p>
                      <a:pPr algn="ctr"/>
                      <a:r>
                        <a:rPr lang="en-US" sz="1050" b="0" dirty="0"/>
                        <a:t>0.6838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0.6722</a:t>
                      </a:r>
                    </a:p>
                    <a:p>
                      <a:pPr algn="ctr"/>
                      <a:r>
                        <a:rPr lang="en-US" sz="1050" b="0" dirty="0"/>
                        <a:t>0.6604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0.6600</a:t>
                      </a:r>
                    </a:p>
                    <a:p>
                      <a:pPr algn="ctr"/>
                      <a:r>
                        <a:rPr lang="en-US" sz="1050" b="0" dirty="0"/>
                        <a:t>0.6719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91580"/>
                  </a:ext>
                </a:extLst>
              </a:tr>
              <a:tr h="4168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0.7620</a:t>
                      </a:r>
                    </a:p>
                    <a:p>
                      <a:pPr algn="ctr"/>
                      <a:r>
                        <a:rPr lang="en-US" sz="1050" b="0" dirty="0"/>
                        <a:t>0.8086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0.7992</a:t>
                      </a:r>
                    </a:p>
                    <a:p>
                      <a:pPr algn="ctr"/>
                      <a:r>
                        <a:rPr lang="en-US" sz="1050" b="0" dirty="0"/>
                        <a:t>0.7726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0.7802</a:t>
                      </a:r>
                    </a:p>
                    <a:p>
                      <a:pPr algn="ctr"/>
                      <a:r>
                        <a:rPr lang="en-US" sz="1050" b="0" dirty="0"/>
                        <a:t>0.7902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18816"/>
                  </a:ext>
                </a:extLst>
              </a:tr>
              <a:tr h="4168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0.8274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0.7454</a:t>
                      </a:r>
                    </a:p>
                    <a:p>
                      <a:pPr algn="ctr"/>
                      <a:r>
                        <a:rPr lang="en-US" sz="1050" b="0" dirty="0"/>
                        <a:t>0.7486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0.7478</a:t>
                      </a:r>
                    </a:p>
                    <a:p>
                      <a:pPr algn="ctr"/>
                      <a:r>
                        <a:rPr lang="en-US" sz="1050" b="0" dirty="0"/>
                        <a:t>0.7462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0.7466</a:t>
                      </a:r>
                    </a:p>
                    <a:p>
                      <a:pPr algn="ctr"/>
                      <a:r>
                        <a:rPr lang="en-US" sz="1050" b="0" dirty="0"/>
                        <a:t>0.7474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02348"/>
                  </a:ext>
                </a:extLst>
              </a:tr>
              <a:tr h="4168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0.8138</a:t>
                      </a:r>
                    </a:p>
                    <a:p>
                      <a:pPr algn="ctr"/>
                      <a:r>
                        <a:rPr lang="en-US" sz="1050" b="0" dirty="0"/>
                        <a:t>0.8084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/>
                        <a:t>0.8094</a:t>
                      </a:r>
                    </a:p>
                    <a:p>
                      <a:pPr algn="ctr"/>
                      <a:r>
                        <a:rPr lang="en-US" sz="1050" b="0"/>
                        <a:t>0.8128</a:t>
                      </a:r>
                      <a:endParaRPr 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0.8116</a:t>
                      </a:r>
                    </a:p>
                    <a:p>
                      <a:pPr algn="ctr"/>
                      <a:r>
                        <a:rPr lang="en-US" sz="1050" b="0" dirty="0"/>
                        <a:t>0.8106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1753"/>
                  </a:ext>
                </a:extLst>
              </a:tr>
              <a:tr h="4168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0.8154</a:t>
                      </a:r>
                    </a:p>
                    <a:p>
                      <a:pPr algn="ctr"/>
                      <a:r>
                        <a:rPr lang="en-US" sz="1050" b="0" dirty="0"/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0.8146</a:t>
                      </a:r>
                    </a:p>
                    <a:p>
                      <a:pPr algn="ctr"/>
                      <a:r>
                        <a:rPr lang="en-US" sz="1050" b="0" dirty="0"/>
                        <a:t>0.8152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0.8150</a:t>
                      </a:r>
                    </a:p>
                    <a:p>
                      <a:pPr algn="ctr"/>
                      <a:r>
                        <a:rPr lang="en-US" sz="1050" b="0" dirty="0"/>
                        <a:t>0.8148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41717"/>
                  </a:ext>
                </a:extLst>
              </a:tr>
              <a:tr h="4168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0.7270</a:t>
                      </a:r>
                    </a:p>
                    <a:p>
                      <a:pPr algn="ctr"/>
                      <a:r>
                        <a:rPr lang="en-US" sz="1050" b="1" dirty="0"/>
                        <a:t>0.8793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0.8576</a:t>
                      </a:r>
                    </a:p>
                    <a:p>
                      <a:pPr algn="ctr"/>
                      <a:r>
                        <a:rPr lang="en-US" sz="1050" b="0" dirty="0"/>
                        <a:t>0.7631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0.7869</a:t>
                      </a:r>
                    </a:p>
                    <a:p>
                      <a:pPr algn="ctr"/>
                      <a:r>
                        <a:rPr lang="en-US" sz="1050" b="0" dirty="0"/>
                        <a:t>0.8171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46936"/>
                  </a:ext>
                </a:extLst>
              </a:tr>
              <a:tr h="4168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0.8218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0.8127</a:t>
                      </a:r>
                    </a:p>
                    <a:p>
                      <a:pPr algn="ctr"/>
                      <a:r>
                        <a:rPr lang="en-US" sz="1050" b="0" dirty="0"/>
                        <a:t>0.8309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0.8278</a:t>
                      </a:r>
                    </a:p>
                    <a:p>
                      <a:pPr algn="ctr"/>
                      <a:r>
                        <a:rPr lang="en-US" sz="1050" b="1" dirty="0"/>
                        <a:t>0.8160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0.8202</a:t>
                      </a:r>
                    </a:p>
                    <a:p>
                      <a:pPr algn="ctr"/>
                      <a:r>
                        <a:rPr lang="en-US" sz="1050" b="0" dirty="0"/>
                        <a:t>0.8234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944661"/>
                  </a:ext>
                </a:extLst>
              </a:tr>
              <a:tr h="4168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0.9068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0.7955</a:t>
                      </a:r>
                    </a:p>
                    <a:p>
                      <a:pPr algn="ctr"/>
                      <a:r>
                        <a:rPr lang="en-US" sz="1050" b="0" dirty="0"/>
                        <a:t>0.8445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0.8365</a:t>
                      </a:r>
                    </a:p>
                    <a:p>
                      <a:pPr algn="ctr"/>
                      <a:r>
                        <a:rPr lang="en-US" sz="1050" b="0" dirty="0"/>
                        <a:t>0.8051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0.8155</a:t>
                      </a:r>
                    </a:p>
                    <a:p>
                      <a:pPr algn="ctr"/>
                      <a:r>
                        <a:rPr lang="en-US" sz="1050" b="1" dirty="0"/>
                        <a:t>0.8243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02794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41E7090-4FA5-835F-0234-A6D41E185F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1934116"/>
            <a:ext cx="4937125" cy="38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2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F415-CBF4-AE15-A463-4DE03929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EDF2-6CD1-7835-4BD1-80BC0538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5166787" cy="4023360"/>
          </a:xfrm>
        </p:spPr>
        <p:txBody>
          <a:bodyPr/>
          <a:lstStyle/>
          <a:p>
            <a:r>
              <a:rPr lang="en-US" dirty="0"/>
              <a:t>- Instantiate a CNN like the CIFAKE paper best-in-class model with some adjustments</a:t>
            </a:r>
          </a:p>
          <a:p>
            <a:r>
              <a:rPr lang="en-US" dirty="0"/>
              <a:t>- Benchmark experiment performance against 92.98% accuracy</a:t>
            </a:r>
          </a:p>
          <a:p>
            <a:r>
              <a:rPr lang="en-US" dirty="0"/>
              <a:t>- Refine architecture based on CNN heuristics (depth, activation functions, skip-connections)</a:t>
            </a:r>
          </a:p>
          <a:p>
            <a:r>
              <a:rPr lang="en-US" dirty="0"/>
              <a:t>- Compare best models between approaches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FAA160-06A5-09C2-A5AA-5A6A9691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66" y="2483084"/>
            <a:ext cx="3756856" cy="2748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B0E35A-6289-EE56-F74D-33CF4AC6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22" y="1845734"/>
            <a:ext cx="1649413" cy="4090008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D6DFD93-CAFA-6B85-0447-5A3B0965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107065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A88E-0C7E-9A9E-0C4F-260443F3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Model Architectures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63981EC5-7E30-4F3D-B5C3-CAB03608A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680" y="1817262"/>
            <a:ext cx="1579016" cy="41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67852A9-707E-BF81-5365-3CD21AAF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442" y="2652348"/>
            <a:ext cx="833571" cy="334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2593F87-A418-BE01-AB3F-EA9928A9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66" y="3534539"/>
            <a:ext cx="844809" cy="246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10B0D9-4DD2-9200-7885-594CF6DF7045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5166787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Alpha</a:t>
            </a:r>
            <a:r>
              <a:rPr lang="en-US" dirty="0"/>
              <a:t> – (3) Conv/M-P layers with a 256-unit dense layer | </a:t>
            </a:r>
            <a:r>
              <a:rPr lang="en-US" dirty="0" err="1"/>
              <a:t>ReLU</a:t>
            </a:r>
            <a:r>
              <a:rPr lang="en-US" dirty="0"/>
              <a:t> activation with sigmoid final</a:t>
            </a:r>
          </a:p>
          <a:p>
            <a:r>
              <a:rPr lang="en-US" b="1" dirty="0"/>
              <a:t>Beta</a:t>
            </a:r>
            <a:r>
              <a:rPr lang="en-US" dirty="0"/>
              <a:t> – (5) Conv/M-P layers with a 256-unit dense layer | </a:t>
            </a:r>
            <a:r>
              <a:rPr lang="en-US" dirty="0" err="1"/>
              <a:t>ReLU</a:t>
            </a:r>
            <a:r>
              <a:rPr lang="en-US" dirty="0"/>
              <a:t> activation with sigmoid final</a:t>
            </a:r>
          </a:p>
          <a:p>
            <a:r>
              <a:rPr lang="en-US" b="1" dirty="0"/>
              <a:t>Gamma </a:t>
            </a:r>
            <a:r>
              <a:rPr lang="en-US" dirty="0"/>
              <a:t>– (10) Conv/M-P layers with (2) channels and skip connections with a 256-unit dense layer | </a:t>
            </a:r>
            <a:r>
              <a:rPr lang="en-US" dirty="0" err="1"/>
              <a:t>PReLU</a:t>
            </a:r>
            <a:r>
              <a:rPr lang="en-US" dirty="0"/>
              <a:t> activation with sigmoid final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369C9-B796-5A12-3E3C-F1E909AE8200}"/>
              </a:ext>
            </a:extLst>
          </p:cNvPr>
          <p:cNvSpPr txBox="1"/>
          <p:nvPr/>
        </p:nvSpPr>
        <p:spPr>
          <a:xfrm>
            <a:off x="6596204" y="6002138"/>
            <a:ext cx="83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Alpha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1D739-EF23-5779-CA32-6A03B2C72D31}"/>
              </a:ext>
            </a:extLst>
          </p:cNvPr>
          <p:cNvSpPr txBox="1"/>
          <p:nvPr/>
        </p:nvSpPr>
        <p:spPr>
          <a:xfrm>
            <a:off x="8047922" y="6002138"/>
            <a:ext cx="83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Beta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5851-820C-EF2A-3BEE-0FB37B305C34}"/>
              </a:ext>
            </a:extLst>
          </p:cNvPr>
          <p:cNvSpPr txBox="1"/>
          <p:nvPr/>
        </p:nvSpPr>
        <p:spPr>
          <a:xfrm>
            <a:off x="9865402" y="6028743"/>
            <a:ext cx="83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195433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68C1-1B18-14E9-4168-F222112A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Comparison – Pt. I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6AC529-D9E0-4F80-C917-E75548EADE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380595"/>
              </p:ext>
            </p:extLst>
          </p:nvPr>
        </p:nvGraphicFramePr>
        <p:xfrm>
          <a:off x="1096963" y="1846263"/>
          <a:ext cx="10058400" cy="976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42848271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10551793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05662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8666527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22221113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573471813"/>
                    </a:ext>
                  </a:extLst>
                </a:gridCol>
              </a:tblGrid>
              <a:tr h="36670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Wide &amp; Deep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/>
                        <a:t>CIFAKE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01302"/>
                  </a:ext>
                </a:extLst>
              </a:tr>
              <a:tr h="2974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0.9298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0.9484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045114"/>
                  </a:ext>
                </a:extLst>
              </a:tr>
              <a:tr h="2974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0.1466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195458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2EC5776-F7D1-C51D-B80C-137C5C049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234477"/>
              </p:ext>
            </p:extLst>
          </p:nvPr>
        </p:nvGraphicFramePr>
        <p:xfrm>
          <a:off x="1096963" y="2905126"/>
          <a:ext cx="10058399" cy="3233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20739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B7AD-F44D-6AEE-61BB-76FB2C8C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It Generalize?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54AF91-AB4B-6B37-E4B7-44CA1F24AA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186796"/>
            <a:ext cx="4938712" cy="334165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13A15D-9D8E-C71B-EFC5-393D1C1C7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52818" y="2529555"/>
            <a:ext cx="4147076" cy="2379470"/>
          </a:xfrm>
          <a:ln w="28575">
            <a:solidFill>
              <a:schemeClr val="tx2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1C62A-06DE-6576-C3CC-CC071C24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https://github.com/2spi/ai-v-real/blob/master/ai_real.ipynb</a:t>
            </a:r>
          </a:p>
        </p:txBody>
      </p:sp>
    </p:spTree>
    <p:extLst>
      <p:ext uri="{BB962C8B-B14F-4D97-AF65-F5344CB8AC3E}">
        <p14:creationId xmlns:p14="http://schemas.microsoft.com/office/powerpoint/2010/main" val="279553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EDD6-E5DE-D237-B2AE-FE646CB7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Distribution Data Test – Pt. I</a:t>
            </a:r>
          </a:p>
        </p:txBody>
      </p:sp>
      <p:pic>
        <p:nvPicPr>
          <p:cNvPr id="6" name="Content Placeholder 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BAA2C77D-5BB7-CEE9-CD44-60FD0820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96699"/>
            <a:ext cx="3118698" cy="3358126"/>
          </a:xfrm>
          <a:ln w="28575">
            <a:solidFill>
              <a:srgbClr val="002060"/>
            </a:solidFill>
          </a:ln>
        </p:spPr>
      </p:pic>
      <p:pic>
        <p:nvPicPr>
          <p:cNvPr id="10" name="Picture 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2A2E7FD8-BADE-BD7B-99FC-90D663841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8" y="1799318"/>
            <a:ext cx="3116583" cy="335584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2" name="Picture 11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DB41888A-A3EC-2FBE-4AF1-E9B4B35B2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97" y="1798977"/>
            <a:ext cx="3116583" cy="335584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7559427-99E7-A851-1FE4-0BEC1A72D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613946"/>
              </p:ext>
            </p:extLst>
          </p:nvPr>
        </p:nvGraphicFramePr>
        <p:xfrm>
          <a:off x="1097280" y="5214164"/>
          <a:ext cx="3118698" cy="10413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9349">
                  <a:extLst>
                    <a:ext uri="{9D8B030D-6E8A-4147-A177-3AD203B41FA5}">
                      <a16:colId xmlns:a16="http://schemas.microsoft.com/office/drawing/2014/main" val="2930299024"/>
                    </a:ext>
                  </a:extLst>
                </a:gridCol>
                <a:gridCol w="1559349">
                  <a:extLst>
                    <a:ext uri="{9D8B030D-6E8A-4147-A177-3AD203B41FA5}">
                      <a16:colId xmlns:a16="http://schemas.microsoft.com/office/drawing/2014/main" val="759170200"/>
                    </a:ext>
                  </a:extLst>
                </a:gridCol>
              </a:tblGrid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537949"/>
                  </a:ext>
                </a:extLst>
              </a:tr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0.5417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457189"/>
                  </a:ext>
                </a:extLst>
              </a:tr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48943"/>
                  </a:ext>
                </a:extLst>
              </a:tr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5564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2AF2C0-3578-6356-32A7-7CF20B2D9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59842"/>
              </p:ext>
            </p:extLst>
          </p:nvPr>
        </p:nvGraphicFramePr>
        <p:xfrm>
          <a:off x="4566073" y="5214164"/>
          <a:ext cx="3118698" cy="10413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9349">
                  <a:extLst>
                    <a:ext uri="{9D8B030D-6E8A-4147-A177-3AD203B41FA5}">
                      <a16:colId xmlns:a16="http://schemas.microsoft.com/office/drawing/2014/main" val="2930299024"/>
                    </a:ext>
                  </a:extLst>
                </a:gridCol>
                <a:gridCol w="1559349">
                  <a:extLst>
                    <a:ext uri="{9D8B030D-6E8A-4147-A177-3AD203B41FA5}">
                      <a16:colId xmlns:a16="http://schemas.microsoft.com/office/drawing/2014/main" val="759170200"/>
                    </a:ext>
                  </a:extLst>
                </a:gridCol>
              </a:tblGrid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537949"/>
                  </a:ext>
                </a:extLst>
              </a:tr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0.5278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457189"/>
                  </a:ext>
                </a:extLst>
              </a:tr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48943"/>
                  </a:ext>
                </a:extLst>
              </a:tr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5564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A175BA9-AFF4-8A6B-4BB0-DC3D9698C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8362"/>
              </p:ext>
            </p:extLst>
          </p:nvPr>
        </p:nvGraphicFramePr>
        <p:xfrm>
          <a:off x="8038039" y="5214164"/>
          <a:ext cx="3118698" cy="10413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9349">
                  <a:extLst>
                    <a:ext uri="{9D8B030D-6E8A-4147-A177-3AD203B41FA5}">
                      <a16:colId xmlns:a16="http://schemas.microsoft.com/office/drawing/2014/main" val="2930299024"/>
                    </a:ext>
                  </a:extLst>
                </a:gridCol>
                <a:gridCol w="1559349">
                  <a:extLst>
                    <a:ext uri="{9D8B030D-6E8A-4147-A177-3AD203B41FA5}">
                      <a16:colId xmlns:a16="http://schemas.microsoft.com/office/drawing/2014/main" val="759170200"/>
                    </a:ext>
                  </a:extLst>
                </a:gridCol>
              </a:tblGrid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537949"/>
                  </a:ext>
                </a:extLst>
              </a:tr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457189"/>
                  </a:ext>
                </a:extLst>
              </a:tr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0.1111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48943"/>
                  </a:ext>
                </a:extLst>
              </a:tr>
              <a:tr h="260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55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18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F415-CBF4-AE15-A463-4DE03929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EDF2-6CD1-7835-4BD1-80BC0538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22804" cy="4023360"/>
          </a:xfrm>
        </p:spPr>
        <p:txBody>
          <a:bodyPr/>
          <a:lstStyle/>
          <a:p>
            <a:r>
              <a:rPr lang="en-US" dirty="0"/>
              <a:t>Randomly: </a:t>
            </a:r>
          </a:p>
          <a:p>
            <a:r>
              <a:rPr lang="en-US" dirty="0"/>
              <a:t>- Rotation up to 30 degrees</a:t>
            </a:r>
          </a:p>
          <a:p>
            <a:r>
              <a:rPr lang="en-US" dirty="0"/>
              <a:t>- Shear 20%</a:t>
            </a:r>
          </a:p>
          <a:p>
            <a:r>
              <a:rPr lang="en-US" dirty="0"/>
              <a:t>- Zoom 20%</a:t>
            </a:r>
          </a:p>
          <a:p>
            <a:r>
              <a:rPr lang="en-US" dirty="0"/>
              <a:t>- Horizontal/Vertical Flip</a:t>
            </a:r>
          </a:p>
          <a:p>
            <a:endParaRPr lang="en-US" dirty="0"/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3066D-1124-19FC-7B3A-5CD5292A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917" y="1996869"/>
            <a:ext cx="4120833" cy="41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68C1-1B18-14E9-4168-F222112A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Comparison – Pt. II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6AC529-D9E0-4F80-C917-E75548EADE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64069"/>
              </p:ext>
            </p:extLst>
          </p:nvPr>
        </p:nvGraphicFramePr>
        <p:xfrm>
          <a:off x="1096963" y="1846263"/>
          <a:ext cx="10058400" cy="976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42848271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10551793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4056620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8666527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22221113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57347181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7614758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993481067"/>
                    </a:ext>
                  </a:extLst>
                </a:gridCol>
              </a:tblGrid>
              <a:tr h="36670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/>
                        <a:t>CIFAKE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Zeta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01302"/>
                  </a:ext>
                </a:extLst>
              </a:tr>
              <a:tr h="2974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0.9298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045114"/>
                  </a:ext>
                </a:extLst>
              </a:tr>
              <a:tr h="2974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/>
                        <a:t>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195458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2EC5776-F7D1-C51D-B80C-137C5C049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367282"/>
              </p:ext>
            </p:extLst>
          </p:nvPr>
        </p:nvGraphicFramePr>
        <p:xfrm>
          <a:off x="1096963" y="2905126"/>
          <a:ext cx="10058399" cy="3233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419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EDD6-E5DE-D237-B2AE-FE646CB7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Distribution Data Test – Pt. II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97D035-A47A-AD01-7242-5BC738AD8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806722"/>
              </p:ext>
            </p:extLst>
          </p:nvPr>
        </p:nvGraphicFramePr>
        <p:xfrm>
          <a:off x="1066801" y="2220193"/>
          <a:ext cx="10058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7461784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9690483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7815267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9521065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46808254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62906447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53410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CIFAKE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Zeta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78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0.5417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5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0.0833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0.1111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0.06944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0.0278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766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0.7273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272697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71634CC1-D605-C4A7-318F-3796F6627E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0928149"/>
              </p:ext>
            </p:extLst>
          </p:nvPr>
        </p:nvGraphicFramePr>
        <p:xfrm>
          <a:off x="1066801" y="4186386"/>
          <a:ext cx="10058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7461784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9690483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7815267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9521065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46808254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62906447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53410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CIFAKE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Zeta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78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0.5500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5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0.0250</a:t>
                      </a:r>
                      <a:endParaRPr 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0.1250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0.1250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0.0250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766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272697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B6E29C-59DA-5B78-408C-0BBBA512C83B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4765135" cy="3744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Novel Subjects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976073-2402-029C-4F74-3752B28ED949}"/>
              </a:ext>
            </a:extLst>
          </p:cNvPr>
          <p:cNvSpPr txBox="1">
            <a:spLocks/>
          </p:cNvSpPr>
          <p:nvPr/>
        </p:nvSpPr>
        <p:spPr>
          <a:xfrm>
            <a:off x="1097280" y="3811927"/>
            <a:ext cx="4765135" cy="3744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Familiar Subjects</a:t>
            </a:r>
          </a:p>
        </p:txBody>
      </p:sp>
    </p:spTree>
    <p:extLst>
      <p:ext uri="{BB962C8B-B14F-4D97-AF65-F5344CB8AC3E}">
        <p14:creationId xmlns:p14="http://schemas.microsoft.com/office/powerpoint/2010/main" val="84821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9D91-2A4A-3D23-F06E-4719D28D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DE8D-13D7-2E9D-54CD-88D696608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AI generated images can be challenging to distinguish from authentic photographs. Without some method to detect synthetic images, generative AI may become a misinformation risk (i.e., deep fakes). </a:t>
            </a:r>
            <a:r>
              <a:rPr lang="en-US" sz="2400" b="1" dirty="0"/>
              <a:t>Are there underlying patterns produced by diffusion models that can be learned by a classifier to predict whether an image is real or fake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  <p:pic>
        <p:nvPicPr>
          <p:cNvPr id="5" name="Picture 4" descr="Straw hat and berries on a blanket&#10;&#10;Description automatically generated">
            <a:extLst>
              <a:ext uri="{FF2B5EF4-FFF2-40B4-BE49-F238E27FC236}">
                <a16:creationId xmlns:a16="http://schemas.microsoft.com/office/drawing/2014/main" id="{CD577947-248C-E74B-8E84-75DD9082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3682280"/>
            <a:ext cx="2443739" cy="2443739"/>
          </a:xfrm>
          <a:prstGeom prst="rect">
            <a:avLst/>
          </a:prstGeom>
        </p:spPr>
      </p:pic>
      <p:pic>
        <p:nvPicPr>
          <p:cNvPr id="11" name="Picture 10" descr="A person and child hugging in the snow&#10;&#10;Description automatically generated">
            <a:extLst>
              <a:ext uri="{FF2B5EF4-FFF2-40B4-BE49-F238E27FC236}">
                <a16:creationId xmlns:a16="http://schemas.microsoft.com/office/drawing/2014/main" id="{0911F411-4AD1-C45D-88FB-D3013C010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59" y="3677660"/>
            <a:ext cx="2443739" cy="2443739"/>
          </a:xfrm>
          <a:prstGeom prst="rect">
            <a:avLst/>
          </a:prstGeom>
        </p:spPr>
      </p:pic>
      <p:pic>
        <p:nvPicPr>
          <p:cNvPr id="13" name="Picture 12" descr="A lamp post on a wall&#10;&#10;Description automatically generated">
            <a:extLst>
              <a:ext uri="{FF2B5EF4-FFF2-40B4-BE49-F238E27FC236}">
                <a16:creationId xmlns:a16="http://schemas.microsoft.com/office/drawing/2014/main" id="{00DE53E8-8098-2BA2-9D82-E4251C4F7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70" y="3677660"/>
            <a:ext cx="2443739" cy="2443739"/>
          </a:xfrm>
          <a:prstGeom prst="rect">
            <a:avLst/>
          </a:prstGeom>
        </p:spPr>
      </p:pic>
      <p:pic>
        <p:nvPicPr>
          <p:cNvPr id="17" name="Picture 16" descr="A group of colorful vases&#10;&#10;Description automatically generated">
            <a:extLst>
              <a:ext uri="{FF2B5EF4-FFF2-40B4-BE49-F238E27FC236}">
                <a16:creationId xmlns:a16="http://schemas.microsoft.com/office/drawing/2014/main" id="{B15B50A8-A875-1F69-172F-5A51ADF47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81" y="3677660"/>
            <a:ext cx="2443739" cy="24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18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8BD6-E890-0DB2-0065-396D8206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85B4B-9ADC-21F6-35AB-2D535B362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Models appeared to learn what was “real” by memorizing the class label in the training data, and images that didn’t match those patterns were predicted as fake</a:t>
            </a:r>
          </a:p>
          <a:p>
            <a:r>
              <a:rPr lang="en-US" dirty="0"/>
              <a:t>- Performant AI detection systems will need a large sample of generated content across models and styles to mitigate sampling bias</a:t>
            </a:r>
          </a:p>
          <a:p>
            <a:r>
              <a:rPr lang="en-US" dirty="0"/>
              <a:t>- Training data will need to be consistently updated to keep pace with changing technology</a:t>
            </a:r>
          </a:p>
          <a:p>
            <a:r>
              <a:rPr lang="en-US" dirty="0"/>
              <a:t>- Watermarks or other signatures may simplify detection and remove the onus from ML solutions</a:t>
            </a:r>
          </a:p>
        </p:txBody>
      </p:sp>
    </p:spTree>
    <p:extLst>
      <p:ext uri="{BB962C8B-B14F-4D97-AF65-F5344CB8AC3E}">
        <p14:creationId xmlns:p14="http://schemas.microsoft.com/office/powerpoint/2010/main" val="82155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EB27-4AF0-023B-3C46-BF4525A6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76940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890A-68B6-0E28-A393-DB585CDB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Details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7C55AB3-63B3-EB62-7F04-0C4F23B0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97" y="1811548"/>
            <a:ext cx="390626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F1D9738-E0FE-DF18-BF66-6843D45B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957" y="1811548"/>
            <a:ext cx="386279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CED67-71AA-9E1E-75C0-9BEB261C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754" y="1811548"/>
            <a:ext cx="386279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27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361A-E31C-52D6-B653-1877614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Performance Report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260D1A-BCB9-662A-73EC-F635523BCF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91927621"/>
              </p:ext>
            </p:extLst>
          </p:nvPr>
        </p:nvGraphicFramePr>
        <p:xfrm>
          <a:off x="1096963" y="1846263"/>
          <a:ext cx="4876800" cy="433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375296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454235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214617"/>
                    </a:ext>
                  </a:extLst>
                </a:gridCol>
              </a:tblGrid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04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0.8972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91580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0.9070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1881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02348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175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0.9275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41717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0.1721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0.9311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4693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944661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0.9299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0279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8622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0.9312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88684"/>
                  </a:ext>
                </a:extLst>
              </a:tr>
            </a:tbl>
          </a:graphicData>
        </a:graphic>
      </p:graphicFrame>
      <p:pic>
        <p:nvPicPr>
          <p:cNvPr id="9" name="Picture 6">
            <a:extLst>
              <a:ext uri="{FF2B5EF4-FFF2-40B4-BE49-F238E27FC236}">
                <a16:creationId xmlns:a16="http://schemas.microsoft.com/office/drawing/2014/main" id="{82BEF159-ED76-E370-39F0-EDA0D03D9DB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949" y="1846263"/>
            <a:ext cx="2746056" cy="22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C8F37794-9595-313D-70D9-341C87929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005" y="3901757"/>
            <a:ext cx="2746056" cy="22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3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B3173C08-C40A-93F7-146B-45FF42FD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005" y="3901757"/>
            <a:ext cx="2746056" cy="22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8FC1978-9D59-EA40-25F7-41660D02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949" y="1846263"/>
            <a:ext cx="2746056" cy="22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1361A-E31C-52D6-B653-1877614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Performance Report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260D1A-BCB9-662A-73EC-F635523BCF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97766370"/>
              </p:ext>
            </p:extLst>
          </p:nvPr>
        </p:nvGraphicFramePr>
        <p:xfrm>
          <a:off x="1096963" y="1846263"/>
          <a:ext cx="4876800" cy="433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375296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454235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214617"/>
                    </a:ext>
                  </a:extLst>
                </a:gridCol>
              </a:tblGrid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04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91580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1881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02348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175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41717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4693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944661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0279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0.1454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8622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0.9420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104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9A3E69-16B6-639C-9F5A-0F669659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005" y="3901757"/>
            <a:ext cx="2790507" cy="2276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877E8-5C6E-0035-2B00-41CAC7C58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49" y="1846263"/>
            <a:ext cx="2746056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1361A-E31C-52D6-B653-1877614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Performance Report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260D1A-BCB9-662A-73EC-F635523BCF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04839833"/>
              </p:ext>
            </p:extLst>
          </p:nvPr>
        </p:nvGraphicFramePr>
        <p:xfrm>
          <a:off x="1096963" y="1846263"/>
          <a:ext cx="4876800" cy="433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375296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454235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214617"/>
                    </a:ext>
                  </a:extLst>
                </a:gridCol>
              </a:tblGrid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04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91580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0.2472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1881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02348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175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41717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4693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944661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0279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0.1517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8622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0.9484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039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361A-E31C-52D6-B653-1877614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Performance Report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260D1A-BCB9-662A-73EC-F635523BCF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31727857"/>
              </p:ext>
            </p:extLst>
          </p:nvPr>
        </p:nvGraphicFramePr>
        <p:xfrm>
          <a:off x="1096963" y="1846263"/>
          <a:ext cx="4876800" cy="433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375296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454235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214617"/>
                    </a:ext>
                  </a:extLst>
                </a:gridCol>
              </a:tblGrid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04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0.4838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91580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0.4968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1881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02348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175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0.8773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41717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0.4682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4693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944661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0.8217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0279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0.4042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0.8590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8622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8868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3545A8C-D142-5019-A148-EBB89C17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92" y="3874505"/>
            <a:ext cx="2788920" cy="2304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41827-5862-1F5D-7093-64B75BF8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05" y="1856784"/>
            <a:ext cx="2743200" cy="22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4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361A-E31C-52D6-B653-1877614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Epsilon Performance Report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260D1A-BCB9-662A-73EC-F635523BCF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12637506"/>
              </p:ext>
            </p:extLst>
          </p:nvPr>
        </p:nvGraphicFramePr>
        <p:xfrm>
          <a:off x="1096963" y="1846263"/>
          <a:ext cx="4876800" cy="433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375296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454235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214617"/>
                    </a:ext>
                  </a:extLst>
                </a:gridCol>
              </a:tblGrid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04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91580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1881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0.4509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02348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175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0.4002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41717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0.8655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4693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0.8882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944661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0.8611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0279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0.2044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0.9197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8622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0.9044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8868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2D8CBEC-3685-58ED-7D9B-2BC4CBAB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92" y="3836733"/>
            <a:ext cx="2788920" cy="2341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072666-5DB5-0EC8-17B0-C003508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62" y="1846263"/>
            <a:ext cx="2743200" cy="22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0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361A-E31C-52D6-B653-1877614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Zeta Performance Report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260D1A-BCB9-662A-73EC-F635523BCF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90663994"/>
              </p:ext>
            </p:extLst>
          </p:nvPr>
        </p:nvGraphicFramePr>
        <p:xfrm>
          <a:off x="1096963" y="1846263"/>
          <a:ext cx="4876800" cy="433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375296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454235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214617"/>
                    </a:ext>
                  </a:extLst>
                </a:gridCol>
              </a:tblGrid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04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91580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0.4976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1881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0.6799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0.7524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02348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175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41717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4693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0.8661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944661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0279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8622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8868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0341A3-DBBC-B157-E8CC-5617A2E6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92" y="3869245"/>
            <a:ext cx="2788920" cy="234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4D1201-DBE2-BBE5-9B96-DCDAB4654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05" y="1882793"/>
            <a:ext cx="2743200" cy="22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9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EB27-4AF0-023B-3C46-BF4525A6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&amp; Deep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A1C47-35EC-76D7-2650-83EC5748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4170" y="1334417"/>
            <a:ext cx="41836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5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0A2D-5A01-50BD-060C-D8F440AC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B05F-8C78-7DD9-A113-4A960397D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How do diffusion models work?</a:t>
            </a:r>
          </a:p>
          <a:p>
            <a:r>
              <a:rPr lang="en-US" sz="1600" dirty="0"/>
              <a:t>- Take input images and add noise; train the model on the transformations to add noise</a:t>
            </a:r>
          </a:p>
          <a:p>
            <a:r>
              <a:rPr lang="en-US" sz="1600" dirty="0"/>
              <a:t>- Reverse diffusion takes what’s learned from the transformations to reverse the noise and end with an image</a:t>
            </a:r>
          </a:p>
          <a:p>
            <a:r>
              <a:rPr lang="en-US" sz="1600" dirty="0"/>
              <a:t>- Hypothesis: Some “residual noise” remains after the reverse diffusion that is undetectable to the human eye but recognizable by an ML algorithm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8AA30-6D7B-7B9C-9385-375260D9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Introduction to Diffusion Models for Machine Learning</a:t>
            </a:r>
          </a:p>
          <a:p>
            <a:r>
              <a:rPr lang="en-US" dirty="0"/>
              <a:t>ENCORD.COM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F6F26-96EE-03FA-E661-4721D7CF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3602881"/>
            <a:ext cx="10058400" cy="27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EB27-4AF0-023B-3C46-BF4525A6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Alpha/Delta Architecture</a:t>
            </a:r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637C59B7-D9A9-62A8-F315-377C47957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13614" y="-1254316"/>
            <a:ext cx="3564772" cy="104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79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EB27-4AF0-023B-3C46-BF4525A6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Beta/Epsilon Architecture</a:t>
            </a:r>
          </a:p>
        </p:txBody>
      </p:sp>
      <p:pic>
        <p:nvPicPr>
          <p:cNvPr id="5" name="Picture 4" descr="A close-up of a white sheet of paper&#10;&#10;Description automatically generated">
            <a:extLst>
              <a:ext uri="{FF2B5EF4-FFF2-40B4-BE49-F238E27FC236}">
                <a16:creationId xmlns:a16="http://schemas.microsoft.com/office/drawing/2014/main" id="{5036770C-A5AB-3D05-621F-61C03BE93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13865" y="-1623483"/>
            <a:ext cx="2764270" cy="111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24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EB27-4AF0-023B-3C46-BF4525A6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Gamma/Zeta Architecture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033BADDD-B280-043E-AF6C-3E30E5A90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24227" y="-1321726"/>
            <a:ext cx="4004506" cy="106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29CA-6E38-6C53-A8AC-DA38159C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35835-91AC-DB53-362B-2B0527F5D1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1). White Box Approach: Train a family of classifiers on pixel intensity to determine if the distribution of authentic images is discernably different from generated images</a:t>
            </a:r>
          </a:p>
          <a:p>
            <a:r>
              <a:rPr lang="en-US" dirty="0"/>
              <a:t>- Process images into RGB color channels</a:t>
            </a:r>
          </a:p>
          <a:p>
            <a:r>
              <a:rPr lang="en-US" dirty="0"/>
              <a:t>- Find the intensity of each image pixel (continuous value between 0 and 255)</a:t>
            </a:r>
          </a:p>
          <a:p>
            <a:r>
              <a:rPr lang="en-US" dirty="0"/>
              <a:t>- Train a set of classifiers on a dimensionally reduced dataset (PCA) of the full pixel vector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F464-7C79-5578-D734-20F7476D51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2). Black Box Approach: Train a Convolutional Neural Networks to learn patterns among the features it extracts				</a:t>
            </a:r>
          </a:p>
          <a:p>
            <a:r>
              <a:rPr lang="en-US" dirty="0"/>
              <a:t>- Validate multiple architectures to determine which performs best</a:t>
            </a:r>
          </a:p>
          <a:p>
            <a:r>
              <a:rPr lang="en-US" dirty="0"/>
              <a:t>- Take the best performing architecture and train across various number of epochs</a:t>
            </a:r>
          </a:p>
          <a:p>
            <a:r>
              <a:rPr lang="en-US" dirty="0"/>
              <a:t>- In both approaches, </a:t>
            </a:r>
            <a:r>
              <a:rPr lang="en-US" b="1" dirty="0"/>
              <a:t>the goal is to match the SOTA benchmark of 92.98% as close as possible (near-future SOTA +99%?) </a:t>
            </a:r>
            <a:r>
              <a:rPr lang="en-US" b="1" i="1" dirty="0"/>
              <a:t>and</a:t>
            </a:r>
            <a:r>
              <a:rPr lang="en-US" b="1" dirty="0"/>
              <a:t> generalized to out-of-distribution images</a:t>
            </a:r>
          </a:p>
        </p:txBody>
      </p:sp>
    </p:spTree>
    <p:extLst>
      <p:ext uri="{BB962C8B-B14F-4D97-AF65-F5344CB8AC3E}">
        <p14:creationId xmlns:p14="http://schemas.microsoft.com/office/powerpoint/2010/main" val="231029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8398-9FBA-0949-0D4B-1E4F1B46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426D-207A-E3FE-224F-7FB5E3B558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CIFAR-10 (Real Images)</a:t>
            </a:r>
          </a:p>
          <a:p>
            <a:r>
              <a:rPr lang="en-US" dirty="0"/>
              <a:t>- A dataset of 60,000 images in 10 classes (6,000 images per class)</a:t>
            </a:r>
          </a:p>
          <a:p>
            <a:r>
              <a:rPr lang="en-US" dirty="0"/>
              <a:t>- 50,000 training images / 10,000 test images</a:t>
            </a:r>
          </a:p>
          <a:p>
            <a:r>
              <a:rPr lang="en-US" dirty="0"/>
              <a:t>- Standardized 32x32 color images</a:t>
            </a:r>
          </a:p>
          <a:p>
            <a:r>
              <a:rPr lang="en-US" dirty="0"/>
              <a:t>- Classes include airplane, automobile, bird, cat, deer, dog, frog, horse, ship, truck</a:t>
            </a:r>
          </a:p>
          <a:p>
            <a:r>
              <a:rPr lang="en-US" dirty="0"/>
              <a:t>- Classes are mutually exclusive with no overlap between categories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411BD-087C-6325-9261-A9F7A7D076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CIFAKE (AI-Generated Images)</a:t>
            </a:r>
          </a:p>
          <a:p>
            <a:r>
              <a:rPr lang="en-US" dirty="0"/>
              <a:t>- A dataset of 60,000 images in 10 classes (6,000 images per class)</a:t>
            </a:r>
          </a:p>
          <a:p>
            <a:r>
              <a:rPr lang="en-US" dirty="0"/>
              <a:t>- 50,000 training images / 10,000 test images</a:t>
            </a:r>
          </a:p>
          <a:p>
            <a:r>
              <a:rPr lang="en-US" dirty="0"/>
              <a:t>- Standardized 32x32 color images</a:t>
            </a:r>
          </a:p>
          <a:p>
            <a:r>
              <a:rPr lang="en-US" dirty="0"/>
              <a:t>- Same classes as CIFAR-10</a:t>
            </a:r>
          </a:p>
          <a:p>
            <a:r>
              <a:rPr lang="en-US" dirty="0"/>
              <a:t>- Generated via SDM</a:t>
            </a:r>
            <a:r>
              <a:rPr lang="en-US" baseline="30000" dirty="0"/>
              <a:t>2</a:t>
            </a:r>
            <a:r>
              <a:rPr lang="en-US" dirty="0"/>
              <a:t>, an open-source Latent Diffusion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284B7-7272-EB9B-FB27-DD9E32C0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Bird, J.J., </a:t>
            </a:r>
            <a:r>
              <a:rPr lang="en-US" dirty="0" err="1"/>
              <a:t>Lotfi</a:t>
            </a:r>
            <a:r>
              <a:rPr lang="en-US" dirty="0"/>
              <a:t>, A. (2023). CIFAKE: Image Classification and Explainable Identification of AI-Generated Synthetic Images. </a:t>
            </a:r>
            <a:r>
              <a:rPr lang="en-US" dirty="0" err="1"/>
              <a:t>arXiv</a:t>
            </a:r>
            <a:r>
              <a:rPr lang="en-US" dirty="0"/>
              <a:t> preprint arXiv:2303.14126</a:t>
            </a:r>
          </a:p>
        </p:txBody>
      </p:sp>
    </p:spTree>
    <p:extLst>
      <p:ext uri="{BB962C8B-B14F-4D97-AF65-F5344CB8AC3E}">
        <p14:creationId xmlns:p14="http://schemas.microsoft.com/office/powerpoint/2010/main" val="3794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D9FDC-6299-A6EA-6AA8-4E0BA7E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Bird, J.J., </a:t>
            </a:r>
            <a:r>
              <a:rPr lang="en-US" dirty="0" err="1"/>
              <a:t>Lotfi</a:t>
            </a:r>
            <a:r>
              <a:rPr lang="en-US" dirty="0"/>
              <a:t>, A. (2023). CIFAKE: Image Classification and Explainable Identification of AI-Generated Synthetic Images. </a:t>
            </a:r>
            <a:r>
              <a:rPr lang="en-US" dirty="0" err="1"/>
              <a:t>arXiv</a:t>
            </a:r>
            <a:r>
              <a:rPr lang="en-US" dirty="0"/>
              <a:t> preprint arXiv:2303.14126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B9BA3D-B895-1CBC-D056-F6253823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34" y="1349345"/>
            <a:ext cx="10305569" cy="7239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79A616-F616-3DD2-04DD-3C3977175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1759" y="332185"/>
            <a:ext cx="7143750" cy="165735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27B97-D8AA-021D-5A04-C225B2929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80" y="1999935"/>
            <a:ext cx="7620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CD39-9132-9BC0-3FAD-60CBB584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 descr="A green and black graph&#10;&#10;Description automatically generated">
            <a:extLst>
              <a:ext uri="{FF2B5EF4-FFF2-40B4-BE49-F238E27FC236}">
                <a16:creationId xmlns:a16="http://schemas.microsoft.com/office/drawing/2014/main" id="{275E062E-5173-3B25-D14E-D8217278B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0" y="2452944"/>
            <a:ext cx="5736825" cy="1907138"/>
          </a:xfrm>
        </p:spPr>
      </p:pic>
      <p:pic>
        <p:nvPicPr>
          <p:cNvPr id="11" name="Picture 10" descr="A graph with green lines&#10;&#10;Description automatically generated">
            <a:extLst>
              <a:ext uri="{FF2B5EF4-FFF2-40B4-BE49-F238E27FC236}">
                <a16:creationId xmlns:a16="http://schemas.microsoft.com/office/drawing/2014/main" id="{263C1B28-7E08-3076-F21A-175C33326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476019"/>
            <a:ext cx="5733288" cy="1905962"/>
          </a:xfrm>
          <a:prstGeom prst="rect">
            <a:avLst/>
          </a:prstGeom>
        </p:spPr>
      </p:pic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94C856AE-878F-4F9F-A582-5CE2360DD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381981"/>
            <a:ext cx="5721223" cy="1901952"/>
          </a:xfrm>
          <a:prstGeom prst="rect">
            <a:avLst/>
          </a:prstGeom>
        </p:spPr>
      </p:pic>
      <p:pic>
        <p:nvPicPr>
          <p:cNvPr id="15" name="Picture 14" descr="A green and white graph&#10;&#10;Description automatically generated">
            <a:extLst>
              <a:ext uri="{FF2B5EF4-FFF2-40B4-BE49-F238E27FC236}">
                <a16:creationId xmlns:a16="http://schemas.microsoft.com/office/drawing/2014/main" id="{0BB58D53-1E2C-20B4-73B6-A7C26163E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0" y="4381981"/>
            <a:ext cx="5748731" cy="191109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E449150-15C3-2F06-A6EF-ECA8110DD20D}"/>
              </a:ext>
            </a:extLst>
          </p:cNvPr>
          <p:cNvSpPr txBox="1">
            <a:spLocks/>
          </p:cNvSpPr>
          <p:nvPr/>
        </p:nvSpPr>
        <p:spPr>
          <a:xfrm>
            <a:off x="1150264" y="1863127"/>
            <a:ext cx="9952432" cy="58531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average pixel intensity across classes has a distinctly different distribution from its opposite, observable in both train and test sets</a:t>
            </a:r>
          </a:p>
        </p:txBody>
      </p:sp>
    </p:spTree>
    <p:extLst>
      <p:ext uri="{BB962C8B-B14F-4D97-AF65-F5344CB8AC3E}">
        <p14:creationId xmlns:p14="http://schemas.microsoft.com/office/powerpoint/2010/main" val="72534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AB0788C-FF02-8A13-C21C-C3CE1260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23718"/>
            <a:ext cx="3440545" cy="34405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34CD39-9132-9BC0-3FAD-60CBB584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9E9595-E17E-6F5E-4DD0-FD220DE3F408}"/>
              </a:ext>
            </a:extLst>
          </p:cNvPr>
          <p:cNvSpPr txBox="1">
            <a:spLocks/>
          </p:cNvSpPr>
          <p:nvPr/>
        </p:nvSpPr>
        <p:spPr>
          <a:xfrm>
            <a:off x="1150264" y="1863127"/>
            <a:ext cx="9952432" cy="58531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Across all color channels, the real images have a higher median pixel intensity and IQR, demonstrating an observable difference in the distribution among classes</a:t>
            </a:r>
          </a:p>
        </p:txBody>
      </p:sp>
      <p:pic>
        <p:nvPicPr>
          <p:cNvPr id="10" name="Picture 9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F011D73F-B969-7E7C-9E37-7EF948526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25" y="2726119"/>
            <a:ext cx="3438144" cy="3438144"/>
          </a:xfrm>
          <a:prstGeom prst="rect">
            <a:avLst/>
          </a:prstGeom>
        </p:spPr>
      </p:pic>
      <p:pic>
        <p:nvPicPr>
          <p:cNvPr id="14" name="Picture 13" descr="A diagram of a row of boxes&#10;&#10;Description automatically generated with medium confidence">
            <a:extLst>
              <a:ext uri="{FF2B5EF4-FFF2-40B4-BE49-F238E27FC236}">
                <a16:creationId xmlns:a16="http://schemas.microsoft.com/office/drawing/2014/main" id="{25B30F4D-66F3-D5A5-AB4A-D399CD994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70" y="2726119"/>
            <a:ext cx="3438144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8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F415-CBF4-AE15-A463-4DE03929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EDF2-6CD1-7835-4BD1-80BC0538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22804" cy="4023360"/>
          </a:xfrm>
        </p:spPr>
        <p:txBody>
          <a:bodyPr/>
          <a:lstStyle/>
          <a:p>
            <a:r>
              <a:rPr lang="en-US" dirty="0"/>
              <a:t>- 3,072 pixels per image (32x32x3)</a:t>
            </a:r>
          </a:p>
          <a:p>
            <a:r>
              <a:rPr lang="en-US" dirty="0"/>
              <a:t>- PCA resulted in 120 components with 90% of the explained variance ratio</a:t>
            </a:r>
          </a:p>
          <a:p>
            <a:r>
              <a:rPr lang="en-US" dirty="0"/>
              <a:t>- Training time was ~1/3 of the 99% of the explained variance</a:t>
            </a:r>
          </a:p>
          <a:p>
            <a:r>
              <a:rPr lang="en-US" dirty="0"/>
              <a:t>- 8 Model architectures were trained and validated against this PCA dataset</a:t>
            </a:r>
          </a:p>
          <a:p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4824D187-DC4B-8CE1-E58E-F7BE5081F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880" y="1942104"/>
            <a:ext cx="5130800" cy="4119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4939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13198</TotalTime>
  <Words>1470</Words>
  <Application>Microsoft Office PowerPoint</Application>
  <PresentationFormat>Widescreen</PresentationFormat>
  <Paragraphs>513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Calibri</vt:lpstr>
      <vt:lpstr>Calibri Light</vt:lpstr>
      <vt:lpstr>Retrospect</vt:lpstr>
      <vt:lpstr>Seeing is Believing?</vt:lpstr>
      <vt:lpstr>Problem Statement</vt:lpstr>
      <vt:lpstr>Diffusion Models</vt:lpstr>
      <vt:lpstr>Two Approaches</vt:lpstr>
      <vt:lpstr>The Datasets</vt:lpstr>
      <vt:lpstr>PowerPoint Presentation</vt:lpstr>
      <vt:lpstr>Exploratory Data Analysis</vt:lpstr>
      <vt:lpstr>Exploratory Data Analysis</vt:lpstr>
      <vt:lpstr>White Box Approach</vt:lpstr>
      <vt:lpstr>Models in Scope</vt:lpstr>
      <vt:lpstr>White Box Performance Report</vt:lpstr>
      <vt:lpstr>Black Box Approach</vt:lpstr>
      <vt:lpstr>Three Model Architectures</vt:lpstr>
      <vt:lpstr>Best Model Comparison – Pt. I</vt:lpstr>
      <vt:lpstr>How Well Does It Generalize?</vt:lpstr>
      <vt:lpstr>Out of Distribution Data Test – Pt. I</vt:lpstr>
      <vt:lpstr>Image Augmentation</vt:lpstr>
      <vt:lpstr>Best Model Comparison – Pt. II</vt:lpstr>
      <vt:lpstr>Out of Distribution Data Test – Pt. II</vt:lpstr>
      <vt:lpstr>Final Reflections</vt:lpstr>
      <vt:lpstr>Appendix</vt:lpstr>
      <vt:lpstr>ROC Details</vt:lpstr>
      <vt:lpstr>Alpha Performance Report</vt:lpstr>
      <vt:lpstr>Beta Performance Report</vt:lpstr>
      <vt:lpstr>Gamma Performance Report</vt:lpstr>
      <vt:lpstr>Delta Performance Report</vt:lpstr>
      <vt:lpstr>Epsilon Performance Report</vt:lpstr>
      <vt:lpstr>Zeta Performance Report</vt:lpstr>
      <vt:lpstr>Wide &amp; Deep Neural Network</vt:lpstr>
      <vt:lpstr>Alpha/Delta Architecture</vt:lpstr>
      <vt:lpstr>Beta/Epsilon Architecture</vt:lpstr>
      <vt:lpstr>Gamma/Zeta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Seeing is Believing?</dc:title>
  <dc:creator>Adam Kicklighter</dc:creator>
  <cp:lastModifiedBy>Adam Kicklighter</cp:lastModifiedBy>
  <cp:revision>136</cp:revision>
  <dcterms:created xsi:type="dcterms:W3CDTF">2023-10-15T15:58:04Z</dcterms:created>
  <dcterms:modified xsi:type="dcterms:W3CDTF">2023-12-04T22:27:44Z</dcterms:modified>
</cp:coreProperties>
</file>